
<file path=[Content_Types].xml><?xml version="1.0" encoding="utf-8"?>
<Types xmlns="http://schemas.openxmlformats.org/package/2006/content-types">
  <Default Extension="jpg" ContentType="image/jpeg"/>
  <Default Extension="emf" ContentType="image/x-emf"/>
  <Default Extension="png" ContentType="image/png"/>
  <Default Extension="fntdata" ContentType="application/x-fontdata"/>
  <Default Extension="xml" ContentType="application/xml"/>
  <Default Extension="vml" ContentType="application/vnd.openxmlformats-officedocument.vmlDrawing"/>
  <Default Extension="bin" ContentType="application/vnd.openxmlformats-officedocument.oleObject"/>
  <Default Extension="font" ContentType="application/x-fontdata"/>
  <Default Extension="wdp" ContentType="image/vnd.ms-photo"/>
  <Default Extension="rels" ContentType="application/vnd.openxmlformats-package.relationships+xml"/>
  <Default Extension="jpeg" ContentType="image/jpeg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notesSlides/notesSlide3.xml" ContentType="application/vnd.openxmlformats-officedocument.presentationml.notes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saveSubsetFonts="1" embedTrueTypeFonts="1">
  <p:sldMasterIdLst>
    <p:sldMasterId r:id="rId1" id="2147483660"/>
    <p:sldMasterId r:id="rId2" id="2147483758"/>
  </p:sldMasterIdLst>
  <p:notesMasterIdLst>
    <p:notesMasterId r:id="rId11"/>
  </p:notesMasterIdLst>
  <p:handoutMasterIdLst>
    <p:handoutMasterId r:id="rId12"/>
  </p:handoutMasterIdLst>
  <p:sldIdLst>
    <p:sldId r:id="rId3" id="1004"/>
    <p:sldId r:id="rId4" id="1003"/>
    <p:sldId r:id="rId5" id="1015"/>
    <p:sldId r:id="rId6" id="1008"/>
    <p:sldId r:id="rId7" id="1014"/>
    <p:sldId r:id="rId8" id="1013"/>
    <p:sldId r:id="rId9" id="1016"/>
    <p:sldId r:id="rId10" id="1017"/>
  </p:sldIdLst>
  <p:sldSz cx="12192000" cy="6858000"/>
  <p:notesSz cx="6761163" cy="9942513"/>
  <p:embeddedFontLst>
    <p:embeddedFont>
      <p:font typeface="WPS Special 1"/>
      <p:regular r:id="rId17"/>
    </p:embeddedFont>
  </p:embeddedFontLst>
  <p:defaultTextStyle>
    <a:defPPr>
      <a:defRPr lang="ru-RU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B9923"/>
    <a:srgbClr val="F2F8EE"/>
    <a:srgbClr val="FFFFCC"/>
    <a:srgbClr val="385723"/>
    <a:srgbClr val="E2F0D9"/>
    <a:srgbClr val="FF0000"/>
    <a:srgbClr val="FFFFFF"/>
    <a:srgbClr val="99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19" autoAdjust="0"/>
    <p:restoredTop sz="89112" autoAdjust="0"/>
  </p:normalViewPr>
  <p:slideViewPr>
    <p:cSldViewPr snapToGrid="0" showGuides="1">
      <p:cViewPr>
        <p:scale>
          <a:sx n="75" d="100"/>
          <a:sy n="75" d="100"/>
        </p:scale>
        <p:origin x="-1358" y="-2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3" Type="http://schemas.openxmlformats.org/officeDocument/2006/relationships/presProps" Target="presProps.xml" /><Relationship Id="rId12" Type="http://schemas.openxmlformats.org/officeDocument/2006/relationships/handoutMaster" Target="handoutMasters/handoutMaster1.xml" /><Relationship Id="rId2" Type="http://schemas.openxmlformats.org/officeDocument/2006/relationships/slideMaster" Target="slideMasters/slideMaster2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11" Type="http://schemas.openxmlformats.org/officeDocument/2006/relationships/notesMaster" Target="notesMasters/notesMaster1.xml" /><Relationship Id="rId15" Type="http://schemas.openxmlformats.org/officeDocument/2006/relationships/theme" Target="theme/theme1.xml" /><Relationship Id="rId14" Type="http://schemas.openxmlformats.org/officeDocument/2006/relationships/viewProps" Target="viewProps.xml" /><Relationship Id="rId10" Type="http://schemas.openxmlformats.org/officeDocument/2006/relationships/slide" Target="slides/slide8.xml" /><Relationship Id="rId5" Type="http://schemas.openxmlformats.org/officeDocument/2006/relationships/slide" Target="slides/slide3.xml" /><Relationship Id="rId8" Type="http://schemas.openxmlformats.org/officeDocument/2006/relationships/slide" Target="slides/slide6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3" Type="http://schemas.openxmlformats.org/officeDocument/2006/relationships/slide" Target="slides/slide1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17" Type="http://schemas.openxmlformats.org/officeDocument/2006/relationships/font" Target="fonts/WPS_Specail_1.fntdata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10"/>
            <a:ext cx="2930523" cy="49696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76" y="10"/>
            <a:ext cx="2930521" cy="49696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4C58D488-F5B3-405A-8E8E-120FA6DE6A5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" y="9443974"/>
            <a:ext cx="2930523" cy="49696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76" y="9443974"/>
            <a:ext cx="2930521" cy="49696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18D694FC-21DA-4FB5-8580-66EA71E9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10"/>
            <a:ext cx="2930523" cy="49696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76" y="10"/>
            <a:ext cx="2930521" cy="49696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BBFA6C56-2A64-4089-BAE3-4EA59C255D2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746125"/>
            <a:ext cx="6634163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86" y="4721987"/>
            <a:ext cx="5408613" cy="4474291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3" y="9443974"/>
            <a:ext cx="2930523" cy="49696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76" y="9443974"/>
            <a:ext cx="2930521" cy="49696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692472F7-48B4-41CE-AC68-1E02AFB23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72F7-48B4-41CE-AC68-1E02AFB233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1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72F7-48B4-41CE-AC68-1E02AFB233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4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72F7-48B4-41CE-AC68-1E02AFB233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4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72F7-48B4-41CE-AC68-1E02AFB233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4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F8D-3FDE-46A5-852E-6C0661EAA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51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FCE-E81F-4034-A5DF-C960AA9C5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076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59AB-4512-4C8A-9F99-54DA07A26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11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2192000" cy="687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4468" y="2729269"/>
            <a:ext cx="6714779" cy="482440"/>
          </a:xfrm>
          <a:prstGeom prst="rect">
            <a:avLst/>
          </a:prstGeom>
        </p:spPr>
        <p:txBody>
          <a:bodyPr lIns="91407" tIns="45705" rIns="91407" bIns="45705"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226654" y="5223866"/>
            <a:ext cx="2384405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97" y="4407514"/>
            <a:ext cx="10362660" cy="599395"/>
          </a:xfrm>
          <a:prstGeom prst="rect">
            <a:avLst/>
          </a:prstGeom>
        </p:spPr>
        <p:txBody>
          <a:bodyPr lIns="91407" tIns="45705" rIns="91407" bIns="45705"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97" y="2907443"/>
            <a:ext cx="10362660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8815" indent="0">
              <a:buNone/>
              <a:defRPr sz="1800"/>
            </a:lvl2pPr>
            <a:lvl3pPr marL="917709" indent="0">
              <a:buNone/>
              <a:defRPr sz="1600"/>
            </a:lvl3pPr>
            <a:lvl4pPr marL="1376577" indent="0">
              <a:buNone/>
              <a:defRPr sz="1400"/>
            </a:lvl4pPr>
            <a:lvl5pPr marL="1835437" indent="0">
              <a:buNone/>
              <a:defRPr sz="1400"/>
            </a:lvl5pPr>
            <a:lvl6pPr marL="2294299" indent="0">
              <a:buNone/>
              <a:defRPr sz="1400"/>
            </a:lvl6pPr>
            <a:lvl7pPr marL="2753159" indent="0">
              <a:buNone/>
              <a:defRPr sz="1400"/>
            </a:lvl7pPr>
            <a:lvl8pPr marL="3212019" indent="0">
              <a:buNone/>
              <a:defRPr sz="1400"/>
            </a:lvl8pPr>
            <a:lvl9pPr marL="36708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6262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6407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3868"/>
            <a:ext cx="10973880" cy="283411"/>
          </a:xfrm>
          <a:prstGeom prst="rect">
            <a:avLst/>
          </a:prstGeom>
        </p:spPr>
        <p:txBody>
          <a:bodyPr lIns="91407" tIns="45705" rIns="91407" bIns="4570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091" y="1535541"/>
            <a:ext cx="538650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091" y="2175319"/>
            <a:ext cx="538650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271" y="1535541"/>
            <a:ext cx="538866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271" y="2175319"/>
            <a:ext cx="538866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6799"/>
            <a:ext cx="4010725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73" y="273746"/>
            <a:ext cx="6816289" cy="58521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060" y="1435100"/>
            <a:ext cx="4010725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86A-82AE-4D37-A73D-BD8606A40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51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25" y="5069555"/>
            <a:ext cx="7315200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25" y="612265"/>
            <a:ext cx="73152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58815" indent="0">
              <a:buNone/>
              <a:defRPr sz="2900"/>
            </a:lvl2pPr>
            <a:lvl3pPr marL="917709" indent="0">
              <a:buNone/>
              <a:defRPr sz="2400"/>
            </a:lvl3pPr>
            <a:lvl4pPr marL="1376577" indent="0">
              <a:buNone/>
              <a:defRPr sz="2000"/>
            </a:lvl4pPr>
            <a:lvl5pPr marL="1835437" indent="0">
              <a:buNone/>
              <a:defRPr sz="2000"/>
            </a:lvl5pPr>
            <a:lvl6pPr marL="2294299" indent="0">
              <a:buNone/>
              <a:defRPr sz="2000"/>
            </a:lvl6pPr>
            <a:lvl7pPr marL="2753159" indent="0">
              <a:buNone/>
              <a:defRPr sz="2000"/>
            </a:lvl7pPr>
            <a:lvl8pPr marL="3212019" indent="0">
              <a:buNone/>
              <a:defRPr sz="2000"/>
            </a:lvl8pPr>
            <a:lvl9pPr marL="367087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25" y="5367836"/>
            <a:ext cx="7315200" cy="805015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1471" y="379021"/>
            <a:ext cx="370357" cy="2858851"/>
          </a:xfrm>
          <a:prstGeom prst="rect">
            <a:avLst/>
          </a:prstGeom>
        </p:spPr>
        <p:txBody>
          <a:bodyPr vert="eaVert"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94" y="379021"/>
            <a:ext cx="6652145" cy="2858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043160" y="1718550"/>
            <a:ext cx="8442609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1985" y="6614570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1985" y="6376148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1986" y="511725"/>
            <a:ext cx="922229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79BE-5C38-4839-A9AE-DFFA73C9C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59BC-D9C3-49C5-9748-8AFA72425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8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FEA2-06CB-4154-A894-1EC772999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E324-4868-4088-A638-A4E23080D2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925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67C1945-15D0-44C9-AD12-D71400502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856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486-5958-4AFE-8E5C-4530DEC8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55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FAA-BBF2-4E5C-92FC-B5D667F1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2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B23-167B-43AF-A99E-02F0E1630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62219" y="3240"/>
            <a:ext cx="612347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792056"/>
            <a:ext cx="4973989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61985" y="6265172"/>
            <a:ext cx="11630453" cy="432472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783894" indent="-783894" defTabSz="898597" fontAlgn="base">
                <a:spcBef>
                  <a:spcPct val="0"/>
                </a:spcBef>
                <a:spcAft>
                  <a:spcPct val="0"/>
                </a:spcAft>
                <a:tabLst>
                  <a:tab pos="782296" algn="l"/>
                </a:tabLst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976220" y="1158139"/>
            <a:ext cx="5801189" cy="510218"/>
            <a:chOff x="915" y="715"/>
            <a:chExt cx="2686" cy="315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45147" y="6598841"/>
            <a:ext cx="265655" cy="155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13" y="1990667"/>
            <a:ext cx="5853024" cy="12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10995492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859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/>
          <a:srcRect t="11224" r="6099" b="7909"/>
          <a:stretch>
            <a:fillRect/>
          </a:stretch>
        </p:blipFill>
        <p:spPr bwMode="auto">
          <a:xfrm>
            <a:off x="9306545" y="93946"/>
            <a:ext cx="2760208" cy="5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61986" y="701388"/>
            <a:ext cx="11965221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61986" y="6731662"/>
            <a:ext cx="11965221" cy="43735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58815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17709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7657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3543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4381" indent="-192790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8815" indent="-26289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6594" indent="-15614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8833" indent="-130649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7699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6554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25425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84280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815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70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57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43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29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15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01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87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833120" y="1142305"/>
            <a:ext cx="11354400" cy="89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ВНЕДРЕНИЕ СИСТЕМ СПУТНИКОВОЙ НАВИГАЦИИ 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РЯДЕ ХОЗЯЙСТВ </a:t>
            </a:r>
            <a:endParaRPr lang="ru-RU" sz="26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799172"/>
              </p:ext>
            </p:extLst>
          </p:nvPr>
        </p:nvGraphicFramePr>
        <p:xfrm>
          <a:off x="1212025" y="2208189"/>
          <a:ext cx="10485120" cy="271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686560"/>
                <a:gridCol w="1625600"/>
                <a:gridCol w="1635760"/>
                <a:gridCol w="2184400"/>
              </a:tblGrid>
              <a:tr h="453235">
                <a:tc rowSpan="2">
                  <a:txBody>
                    <a:bodyPr/>
                    <a:lstStyle/>
                    <a:p>
                      <a:endParaRPr lang="ru-RU" sz="2000" b="1" i="1" dirty="0">
                        <a:latin typeface="+mn-lt"/>
                        <a:cs typeface="Arial" pitchFamily="34" charset="0"/>
                      </a:endParaRPr>
                    </a:p>
                  </a:txBody>
                  <a:tcPr marL="162560" marR="162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Балтасинский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район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Кукморский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район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3235">
                <a:tc vMerge="1">
                  <a:txBody>
                    <a:bodyPr/>
                    <a:lstStyle/>
                    <a:p>
                      <a:endParaRPr lang="ru-RU" sz="16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СХПК «Кама»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ООО «Алга»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СХПК «Урал»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СХПК им. </a:t>
                      </a:r>
                      <a:r>
                        <a:rPr lang="ru-RU" sz="2000" b="1" i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Вахитова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3235">
                <a:tc>
                  <a:txBody>
                    <a:bodyPr/>
                    <a:lstStyle/>
                    <a:p>
                      <a:pPr algn="l"/>
                      <a:r>
                        <a:rPr lang="ru-RU" sz="2000" b="1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Затраты</a:t>
                      </a:r>
                      <a:r>
                        <a:rPr lang="ru-RU" sz="2000" b="1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на установку, тыс. </a:t>
                      </a:r>
                      <a:r>
                        <a:rPr lang="ru-RU" sz="2000" b="1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</a:t>
                      </a:r>
                      <a:endParaRPr lang="ru-RU" sz="2000" b="1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993300"/>
                          </a:solidFill>
                          <a:latin typeface="+mn-lt"/>
                          <a:cs typeface="Arial" pitchFamily="34" charset="0"/>
                        </a:rPr>
                        <a:t>459</a:t>
                      </a:r>
                      <a:endParaRPr lang="ru-RU" sz="2200" b="1" dirty="0">
                        <a:solidFill>
                          <a:srgbClr val="9933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993300"/>
                          </a:solidFill>
                          <a:latin typeface="+mn-lt"/>
                          <a:cs typeface="Arial" pitchFamily="34" charset="0"/>
                        </a:rPr>
                        <a:t>684</a:t>
                      </a:r>
                      <a:endParaRPr lang="ru-RU" sz="2200" b="1" dirty="0">
                        <a:solidFill>
                          <a:srgbClr val="9933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993300"/>
                          </a:solidFill>
                          <a:latin typeface="+mn-lt"/>
                          <a:cs typeface="Arial" pitchFamily="34" charset="0"/>
                        </a:rPr>
                        <a:t>718</a:t>
                      </a:r>
                      <a:endParaRPr lang="ru-RU" sz="2200" b="1" dirty="0">
                        <a:solidFill>
                          <a:srgbClr val="9933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993300"/>
                          </a:solidFill>
                          <a:latin typeface="+mn-lt"/>
                          <a:cs typeface="Arial" pitchFamily="34" charset="0"/>
                        </a:rPr>
                        <a:t>1219</a:t>
                      </a:r>
                      <a:endParaRPr lang="ru-RU" sz="2200" b="1" dirty="0">
                        <a:solidFill>
                          <a:srgbClr val="9933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3235">
                <a:tc>
                  <a:txBody>
                    <a:bodyPr/>
                    <a:lstStyle/>
                    <a:p>
                      <a:pPr algn="l"/>
                      <a:r>
                        <a:rPr lang="ru-RU" sz="2000" b="1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Установлено, ед.</a:t>
                      </a:r>
                      <a:endParaRPr lang="ru-RU" sz="2000" b="1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(100%)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6600"/>
                          </a:solidFill>
                          <a:latin typeface="+mn-lt"/>
                          <a:cs typeface="Arial" pitchFamily="34" charset="0"/>
                        </a:rPr>
                        <a:t>41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(100%)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74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(100%)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6600"/>
                          </a:solidFill>
                          <a:latin typeface="+mn-lt"/>
                          <a:cs typeface="Arial" pitchFamily="34" charset="0"/>
                        </a:rPr>
                        <a:t>107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(100%)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3235">
                <a:tc>
                  <a:txBody>
                    <a:bodyPr/>
                    <a:lstStyle/>
                    <a:p>
                      <a:pPr algn="l"/>
                      <a:r>
                        <a:rPr lang="ru-RU" sz="2000" b="1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Абонентская плата, тыс.</a:t>
                      </a:r>
                      <a:r>
                        <a:rPr lang="ru-RU" sz="2000" b="1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2000" b="1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</a:t>
                      </a:r>
                      <a:endParaRPr lang="ru-RU" sz="2000" b="1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197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815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3235">
                <a:tc>
                  <a:txBody>
                    <a:bodyPr/>
                    <a:lstStyle/>
                    <a:p>
                      <a:pPr algn="l"/>
                      <a:r>
                        <a:rPr lang="ru-RU" sz="2000" b="1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Экономия, млн </a:t>
                      </a:r>
                      <a:r>
                        <a:rPr lang="ru-RU" sz="2000" b="1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</a:t>
                      </a:r>
                      <a:endParaRPr lang="ru-RU" sz="2000" b="1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69" y="5327635"/>
            <a:ext cx="2269675" cy="151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3905"/>
          <a:stretch/>
        </p:blipFill>
        <p:spPr bwMode="auto">
          <a:xfrm>
            <a:off x="4222744" y="5293361"/>
            <a:ext cx="4880618" cy="15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3362" y="5327637"/>
            <a:ext cx="2073040" cy="151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72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6824" y="1132741"/>
            <a:ext cx="113806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ДИНАМИКА ОСНАЩЕНИЯ АПК РТ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СИСТЕМАМИ СПУТНИКОВОЙ НАВИГАЦИИ</a:t>
            </a:r>
            <a:endParaRPr lang="ru-RU" sz="26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42170"/>
              </p:ext>
            </p:extLst>
          </p:nvPr>
        </p:nvGraphicFramePr>
        <p:xfrm>
          <a:off x="1241048" y="2250456"/>
          <a:ext cx="9330302" cy="2064875"/>
        </p:xfrm>
        <a:graphic>
          <a:graphicData uri="http://schemas.openxmlformats.org/drawingml/2006/table">
            <a:tbl>
              <a:tblPr/>
              <a:tblGrid>
                <a:gridCol w="3859272"/>
                <a:gridCol w="1493520"/>
                <a:gridCol w="1988755"/>
                <a:gridCol w="1988755"/>
              </a:tblGrid>
              <a:tr h="41297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Техника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Всего, ед.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т.ч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 оснащено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ГЛОНАСС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GPS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975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01.10.2019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01.04.2020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algn="l"/>
                      <a:r>
                        <a:rPr lang="ru-RU" sz="2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Грузовые</a:t>
                      </a:r>
                      <a:r>
                        <a:rPr lang="ru-RU" sz="2200" b="1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автомобили</a:t>
                      </a:r>
                      <a:endParaRPr lang="ru-RU" sz="2200" b="1" u="non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4424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1591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1595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algn="l"/>
                      <a:r>
                        <a:rPr lang="ru-RU" sz="22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Тракторы</a:t>
                      </a:r>
                      <a:endParaRPr lang="ru-RU" sz="2200" b="1" u="non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13600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3316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3457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97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Самоходные опрыскиватели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282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195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213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0734080" y="3076370"/>
            <a:ext cx="1010814" cy="34810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+4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734079" y="3501590"/>
            <a:ext cx="1010815" cy="34810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+141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85556" y="3959732"/>
            <a:ext cx="965909" cy="34810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+18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b="19716"/>
          <a:stretch/>
        </p:blipFill>
        <p:spPr bwMode="auto">
          <a:xfrm>
            <a:off x="4046004" y="4589584"/>
            <a:ext cx="4953029" cy="20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09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341107" y="1067622"/>
            <a:ext cx="83800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ОСНАЩЕННОСТЬ СИСТЕМАМИ НАВИГАЦИИ </a:t>
            </a:r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(В % К ПАРКУ)</a:t>
            </a:r>
            <a:endParaRPr lang="ru-RU" sz="26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40153"/>
              </p:ext>
            </p:extLst>
          </p:nvPr>
        </p:nvGraphicFramePr>
        <p:xfrm>
          <a:off x="939483" y="1661884"/>
          <a:ext cx="3561397" cy="433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197"/>
                <a:gridCol w="528320"/>
                <a:gridCol w="751840"/>
                <a:gridCol w="701040"/>
              </a:tblGrid>
              <a:tr h="54283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700" b="1" u="none" strike="noStrike" dirty="0" smtClean="0">
                          <a:effectLst/>
                          <a:latin typeface="+mn-lt"/>
                        </a:rPr>
                        <a:t>Район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Балтасинский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Атнинский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Аксубаевский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Кукморский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Нижнекамский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Апастовский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Алексеевский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Заинский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Тюлячинский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Буинский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Алькеевский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Пестречинский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Лениногорский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Мамадышский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18075"/>
              </p:ext>
            </p:extLst>
          </p:nvPr>
        </p:nvGraphicFramePr>
        <p:xfrm>
          <a:off x="4617951" y="1676400"/>
          <a:ext cx="3652289" cy="4315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409"/>
                <a:gridCol w="518160"/>
                <a:gridCol w="751840"/>
                <a:gridCol w="690880"/>
              </a:tblGrid>
              <a:tr h="52832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700" b="1" u="none" strike="noStrike" dirty="0" smtClean="0">
                          <a:effectLst/>
                          <a:latin typeface="+mn-lt"/>
                        </a:rPr>
                        <a:t>Район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Муслюмовский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Актанышский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Зеленодольский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Сабинский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Тетюшский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Дрожжановский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К.Устьинский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Сармановский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Нурлатский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Альметьевский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-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Тукаевский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В.Горский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Мензелинский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Елабужский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4602"/>
              </p:ext>
            </p:extLst>
          </p:nvPr>
        </p:nvGraphicFramePr>
        <p:xfrm>
          <a:off x="8439461" y="1669869"/>
          <a:ext cx="3536639" cy="4863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079"/>
                <a:gridCol w="510540"/>
                <a:gridCol w="762000"/>
                <a:gridCol w="668020"/>
              </a:tblGrid>
              <a:tr h="534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 smtClean="0">
                          <a:effectLst/>
                          <a:latin typeface="+mn-lt"/>
                        </a:rPr>
                        <a:t>Район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Арский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Азнакаевский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7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Лаишевский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Агрызский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Менделеевск.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Р.Слободский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Черемшанский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Чистопольский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В.Услонский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4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Н.Шешминский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Спасский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Бавлинский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Ютазинский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 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Бугульминский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Кайбицкий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54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РТ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558416" y="1691973"/>
            <a:ext cx="1911982" cy="482451"/>
            <a:chOff x="2538098" y="1610693"/>
            <a:chExt cx="2124535" cy="52546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21" y="1700995"/>
              <a:ext cx="699512" cy="42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098" y="1700994"/>
              <a:ext cx="478960" cy="42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673" y="1610693"/>
              <a:ext cx="780420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382" y="1293267"/>
            <a:ext cx="1015717" cy="3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744897" y="6579300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337936" y="1691973"/>
            <a:ext cx="1911982" cy="482451"/>
            <a:chOff x="2538098" y="1610693"/>
            <a:chExt cx="2124535" cy="52546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21" y="1700995"/>
              <a:ext cx="699512" cy="42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098" y="1700994"/>
              <a:ext cx="478960" cy="42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673" y="1610693"/>
              <a:ext cx="780420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10056755" y="1691973"/>
            <a:ext cx="1911982" cy="482451"/>
            <a:chOff x="2538098" y="1610693"/>
            <a:chExt cx="2124535" cy="52546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121" y="1700995"/>
              <a:ext cx="699512" cy="42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098" y="1700994"/>
              <a:ext cx="478960" cy="42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673" y="1610693"/>
              <a:ext cx="780420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32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12482" y="1121724"/>
            <a:ext cx="113795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ЭФФЕКТИВНОСТЬ ОСНАЩЕНИЯ  СИСТЕМАМИ</a:t>
            </a:r>
            <a:r>
              <a:rPr lang="en-US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ГЛОНАСС/</a:t>
            </a:r>
            <a:r>
              <a:rPr lang="en-US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GPS 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 ПРИМЕРЕ СХПК «КАМА» БАЛТАСИНСКОГО РАЙОНА</a:t>
            </a:r>
            <a:endParaRPr lang="ru-RU" sz="26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9963" y="2118995"/>
            <a:ext cx="11056937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cs typeface="Arial" pitchFamily="34" charset="0"/>
              </a:rPr>
              <a:t>В </a:t>
            </a:r>
            <a:r>
              <a:rPr lang="ru-RU" sz="2200" b="1" dirty="0">
                <a:cs typeface="Arial" pitchFamily="34" charset="0"/>
              </a:rPr>
              <a:t>2018 году вся </a:t>
            </a:r>
            <a:r>
              <a:rPr lang="ru-RU" sz="2200" b="1" dirty="0" smtClean="0">
                <a:cs typeface="Arial" pitchFamily="34" charset="0"/>
              </a:rPr>
              <a:t>техника хозяйства была </a:t>
            </a:r>
            <a:r>
              <a:rPr lang="ru-RU" sz="2200" b="1" dirty="0">
                <a:cs typeface="Arial" pitchFamily="34" charset="0"/>
              </a:rPr>
              <a:t>оснащена аппаратурой спутниковой </a:t>
            </a:r>
            <a:r>
              <a:rPr lang="ru-RU" sz="2200" b="1" dirty="0" smtClean="0">
                <a:cs typeface="Arial" pitchFamily="34" charset="0"/>
              </a:rPr>
              <a:t>навигации и топливными  датчиками  с  дистанционной диспетчеризацией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cs typeface="Arial" pitchFamily="34" charset="0"/>
              </a:rPr>
              <a:t>Снижение расхода </a:t>
            </a:r>
            <a:r>
              <a:rPr lang="ru-RU" sz="2200" b="1" dirty="0" smtClean="0">
                <a:cs typeface="Arial" pitchFamily="34" charset="0"/>
              </a:rPr>
              <a:t>ДТ: в </a:t>
            </a:r>
            <a:r>
              <a:rPr lang="ru-RU" sz="2200" b="1" dirty="0" smtClean="0">
                <a:cs typeface="Arial" pitchFamily="34" charset="0"/>
              </a:rPr>
              <a:t>2018 г.  </a:t>
            </a:r>
            <a:r>
              <a:rPr lang="ru-RU" sz="2200" b="1" dirty="0" smtClean="0">
                <a:cs typeface="Arial" pitchFamily="34" charset="0"/>
              </a:rPr>
              <a:t>-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50</a:t>
            </a:r>
            <a:r>
              <a:rPr lang="ru-RU" sz="2200" b="1" dirty="0">
                <a:cs typeface="Arial" pitchFamily="34" charset="0"/>
              </a:rPr>
              <a:t> </a:t>
            </a:r>
            <a:r>
              <a:rPr lang="ru-RU" sz="2200" b="1" dirty="0" err="1" smtClean="0">
                <a:cs typeface="Arial" pitchFamily="34" charset="0"/>
              </a:rPr>
              <a:t>тн</a:t>
            </a:r>
            <a:r>
              <a:rPr lang="ru-RU" sz="2200" b="1" dirty="0">
                <a:cs typeface="Arial" pitchFamily="34" charset="0"/>
              </a:rPr>
              <a:t> </a:t>
            </a:r>
            <a:r>
              <a:rPr lang="ru-RU" sz="2200" b="1" dirty="0" smtClean="0">
                <a:cs typeface="Arial" pitchFamily="34" charset="0"/>
              </a:rPr>
              <a:t>(более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sz="2200" b="1" dirty="0">
                <a:cs typeface="Arial" pitchFamily="34" charset="0"/>
              </a:rPr>
              <a:t> </a:t>
            </a:r>
            <a:r>
              <a:rPr lang="ru-RU" sz="2200" b="1" dirty="0" smtClean="0">
                <a:cs typeface="Arial" pitchFamily="34" charset="0"/>
              </a:rPr>
              <a:t>млн Р) </a:t>
            </a:r>
            <a:endParaRPr lang="ru-RU" sz="22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cs typeface="Arial" pitchFamily="34" charset="0"/>
              </a:rPr>
              <a:t>                                             в </a:t>
            </a:r>
            <a:r>
              <a:rPr lang="ru-RU" sz="2200" b="1" dirty="0">
                <a:cs typeface="Arial" pitchFamily="34" charset="0"/>
              </a:rPr>
              <a:t>2019 </a:t>
            </a:r>
            <a:r>
              <a:rPr lang="ru-RU" sz="2200" b="1" dirty="0" smtClean="0">
                <a:cs typeface="Arial" pitchFamily="34" charset="0"/>
              </a:rPr>
              <a:t>г. </a:t>
            </a:r>
            <a:r>
              <a:rPr lang="ru-RU" sz="2200" b="1" dirty="0" smtClean="0">
                <a:cs typeface="Arial" pitchFamily="34" charset="0"/>
              </a:rPr>
              <a:t>- на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lang="ru-RU" sz="2200" b="1" dirty="0" smtClean="0">
                <a:cs typeface="Arial" pitchFamily="34" charset="0"/>
              </a:rPr>
              <a:t> </a:t>
            </a:r>
            <a:r>
              <a:rPr lang="ru-RU" sz="2200" b="1" dirty="0" err="1" smtClean="0">
                <a:cs typeface="Arial" pitchFamily="34" charset="0"/>
              </a:rPr>
              <a:t>тн</a:t>
            </a:r>
            <a:r>
              <a:rPr lang="ru-RU" sz="2200" b="1" dirty="0" smtClean="0">
                <a:cs typeface="Arial" pitchFamily="34" charset="0"/>
              </a:rPr>
              <a:t> </a:t>
            </a:r>
            <a:r>
              <a:rPr lang="ru-RU" sz="2200" b="1" dirty="0" smtClean="0">
                <a:cs typeface="Arial" pitchFamily="34" charset="0"/>
              </a:rPr>
              <a:t>(к 2018 г.)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       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cs typeface="Arial" pitchFamily="34" charset="0"/>
              </a:rPr>
              <a:t>          Другие преимущества</a:t>
            </a:r>
            <a:r>
              <a:rPr lang="ru-RU" sz="2200" b="1" dirty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cs typeface="Arial" pitchFamily="34" charset="0"/>
              </a:rPr>
              <a:t> - круглосуточный контроль </a:t>
            </a:r>
            <a:r>
              <a:rPr lang="ru-RU" sz="2200" b="1" dirty="0" smtClean="0">
                <a:cs typeface="Arial" pitchFamily="34" charset="0"/>
              </a:rPr>
              <a:t>техники;</a:t>
            </a:r>
            <a:endParaRPr lang="ru-RU" sz="2200" b="1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200" b="1" dirty="0">
                <a:cs typeface="Arial" pitchFamily="34" charset="0"/>
              </a:rPr>
              <a:t> - мониторинг для начисления </a:t>
            </a:r>
            <a:r>
              <a:rPr lang="ru-RU" sz="2200" b="1" dirty="0" smtClean="0">
                <a:cs typeface="Arial" pitchFamily="34" charset="0"/>
              </a:rPr>
              <a:t>зарплаты</a:t>
            </a:r>
            <a:r>
              <a:rPr lang="ru-RU" sz="2200" b="1" dirty="0">
                <a:cs typeface="Arial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200" b="1" dirty="0" smtClean="0">
                <a:cs typeface="Arial" pitchFamily="34" charset="0"/>
              </a:rPr>
              <a:t> </a:t>
            </a:r>
            <a:r>
              <a:rPr lang="ru-RU" sz="2200" b="1" dirty="0">
                <a:cs typeface="Arial" pitchFamily="34" charset="0"/>
              </a:rPr>
              <a:t>- мониторинг </a:t>
            </a:r>
            <a:r>
              <a:rPr lang="ru-RU" sz="2200" b="1" dirty="0" smtClean="0">
                <a:cs typeface="Arial" pitchFamily="34" charset="0"/>
              </a:rPr>
              <a:t>времени работы ;</a:t>
            </a:r>
            <a:endParaRPr lang="ru-RU" sz="2200" b="1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200" b="1" dirty="0">
                <a:cs typeface="Arial" pitchFamily="34" charset="0"/>
              </a:rPr>
              <a:t> - объемы полевых </a:t>
            </a:r>
            <a:r>
              <a:rPr lang="ru-RU" sz="2200" b="1" dirty="0" smtClean="0">
                <a:cs typeface="Arial" pitchFamily="34" charset="0"/>
              </a:rPr>
              <a:t>работ</a:t>
            </a:r>
            <a:endParaRPr lang="ru-RU" sz="2200" b="1" dirty="0"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007F8F-477A-468D-A859-00F9EF8E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28" y="4000138"/>
            <a:ext cx="5301698" cy="260657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744897" y="6579300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24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50120" y="1028240"/>
            <a:ext cx="113418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ОСНАЩЕННОСТЬ ПК СИСТЕМАМИ КОНТРОЛЯ </a:t>
            </a:r>
            <a:r>
              <a:rPr lang="ru-RU" sz="26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ВЫСЕВА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72970"/>
              </p:ext>
            </p:extLst>
          </p:nvPr>
        </p:nvGraphicFramePr>
        <p:xfrm>
          <a:off x="1025208" y="1706880"/>
          <a:ext cx="3353752" cy="4206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197"/>
                <a:gridCol w="635635"/>
                <a:gridCol w="589280"/>
                <a:gridCol w="548640"/>
              </a:tblGrid>
              <a:tr h="51779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</a:t>
                      </a: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ПК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ПК с СКВ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Аксубаевский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17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17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Апастовский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Бавлинский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19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19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Буинский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Елабужский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Кайбицкий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Менделеевск.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Мензелинский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Муслюмовский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Сабинский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Сармановский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Кукморский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Тукаевский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Р.Слободский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25042"/>
              </p:ext>
            </p:extLst>
          </p:nvPr>
        </p:nvGraphicFramePr>
        <p:xfrm>
          <a:off x="4790671" y="1715632"/>
          <a:ext cx="3377969" cy="4206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0477"/>
                <a:gridCol w="590852"/>
                <a:gridCol w="589280"/>
                <a:gridCol w="467360"/>
              </a:tblGrid>
              <a:tr h="51779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ПК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ПК с СКВ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Чистопольский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Атнинский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Заинский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Спасский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Лениногорский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Тетюшский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Мамадышский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Азнакаевский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Лаишевский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Балтасинский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82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Нижнекамский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Дрожжановский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Тюлячинский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Черемшанский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13112"/>
              </p:ext>
            </p:extLst>
          </p:nvPr>
        </p:nvGraphicFramePr>
        <p:xfrm>
          <a:off x="8614658" y="1732983"/>
          <a:ext cx="3303022" cy="476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079"/>
                <a:gridCol w="680720"/>
                <a:gridCol w="548703"/>
                <a:gridCol w="477520"/>
              </a:tblGrid>
              <a:tr h="5177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Всего ПК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ПК с СКВ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Арский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Актанышский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71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К.Устьинский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Алексеевский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Алькеевский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60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В.Услонский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Н.Шешминский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Нурлатский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В.Горский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Ютазинский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Альметьевский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31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Агрызский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Пестречинский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Бугульминский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35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46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З.Дольский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8890" marT="889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7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028" marT="9028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699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522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1785537" y="6579300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45718" rIns="0" bIns="45718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2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63600" y="1108602"/>
            <a:ext cx="1131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НАЛИЧИЕ ЗЕРНОСУШИЛОК В АПК</a:t>
            </a:r>
            <a:endParaRPr lang="ru-RU" sz="26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76475"/>
              </p:ext>
            </p:extLst>
          </p:nvPr>
        </p:nvGraphicFramePr>
        <p:xfrm>
          <a:off x="1046480" y="1745122"/>
          <a:ext cx="3403600" cy="4172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797"/>
                <a:gridCol w="619760"/>
                <a:gridCol w="548640"/>
                <a:gridCol w="807403"/>
              </a:tblGrid>
              <a:tr h="260789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  топлива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28" marR="9028" marT="90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электр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Агрызский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Азнакаевский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Аксубаевский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Актанышский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Алексеевский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Алькеевский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Альметьевск.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Апастовский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Атнинский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Бавлинский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Балтасинский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Бугульминск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Буинский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1755057" y="6579300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24794"/>
              </p:ext>
            </p:extLst>
          </p:nvPr>
        </p:nvGraphicFramePr>
        <p:xfrm>
          <a:off x="4698683" y="1745129"/>
          <a:ext cx="3510597" cy="4172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997"/>
                <a:gridCol w="609600"/>
                <a:gridCol w="477520"/>
                <a:gridCol w="792480"/>
              </a:tblGrid>
              <a:tr h="260789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  топлива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28" marR="9028" marT="90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электр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В.Услонский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В.Горский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Дрожжановский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Елабужский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З.Дольский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Кайбицкий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К.Устьинский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Кукморский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Лаишевский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Лениногорский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Мамадышский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Менделеевский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Мензелинский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85915"/>
              </p:ext>
            </p:extLst>
          </p:nvPr>
        </p:nvGraphicFramePr>
        <p:xfrm>
          <a:off x="8437500" y="1755278"/>
          <a:ext cx="3470020" cy="4726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100"/>
                <a:gridCol w="589280"/>
                <a:gridCol w="477520"/>
                <a:gridCol w="833120"/>
              </a:tblGrid>
              <a:tr h="260789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  топлива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28" marR="9028" marT="90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электр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28" marR="9028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Муслюмовский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Нижнекамский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Н.Шешминский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Нурлатский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Пестречинский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Р.Слободский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Сабинский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Сармановский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Спасский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Тетюшский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Тукаевский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Тюлячинский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Черемшанский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Чистопольский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Ютазинский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90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388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188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</a:t>
                      </a:r>
                    </a:p>
                  </a:txBody>
                  <a:tcPr marL="7620" marR="762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331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83920" y="1027322"/>
            <a:ext cx="11284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КРИОЕМКОСТИ С ИСПАРИТЕЛЕМ-РЕГАЗИФИКАТОРОМ</a:t>
            </a:r>
            <a:endParaRPr lang="ru-RU" sz="26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2" y="3366375"/>
            <a:ext cx="3280811" cy="3247785"/>
          </a:xfrm>
          <a:prstGeom prst="rect">
            <a:avLst/>
          </a:prstGeom>
          <a:noFill/>
          <a:ln w="38100">
            <a:solidFill>
              <a:srgbClr val="0B9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2159" y="2220024"/>
            <a:ext cx="76174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cs typeface="Arial" pitchFamily="34" charset="0"/>
              </a:rPr>
              <a:t>Стоимость </a:t>
            </a:r>
            <a:r>
              <a:rPr lang="ru-RU" sz="2400" b="1" dirty="0" err="1" smtClean="0">
                <a:cs typeface="Arial" pitchFamily="34" charset="0"/>
              </a:rPr>
              <a:t>криоемкости</a:t>
            </a:r>
            <a:r>
              <a:rPr lang="ru-RU" sz="2400" b="1" dirty="0" smtClean="0">
                <a:cs typeface="Arial" pitchFamily="34" charset="0"/>
              </a:rPr>
              <a:t> </a:t>
            </a:r>
          </a:p>
          <a:p>
            <a:pPr>
              <a:tabLst>
                <a:tab pos="5292725" algn="l"/>
              </a:tabLst>
            </a:pPr>
            <a:r>
              <a:rPr lang="ru-RU" sz="2400" b="1" dirty="0" smtClean="0">
                <a:cs typeface="Arial" pitchFamily="34" charset="0"/>
              </a:rPr>
              <a:t>    </a:t>
            </a:r>
            <a:r>
              <a:rPr lang="ru-RU" sz="2400" b="1" dirty="0" smtClean="0">
                <a:cs typeface="Arial" pitchFamily="34" charset="0"/>
              </a:rPr>
              <a:t> с испарителем-</a:t>
            </a:r>
            <a:r>
              <a:rPr lang="ru-RU" sz="2400" b="1" dirty="0" err="1" smtClean="0">
                <a:cs typeface="Arial" pitchFamily="34" charset="0"/>
              </a:rPr>
              <a:t>регазификатором</a:t>
            </a:r>
            <a:r>
              <a:rPr lang="ru-RU" sz="2400" b="1" dirty="0" smtClean="0">
                <a:cs typeface="Arial" pitchFamily="34" charset="0"/>
              </a:rPr>
              <a:t>	– </a:t>
            </a:r>
            <a:r>
              <a:rPr lang="ru-RU" sz="2400" b="1" dirty="0" smtClean="0">
                <a:cs typeface="Arial" pitchFamily="34" charset="0"/>
              </a:rPr>
              <a:t>3300 тыс. Р</a:t>
            </a:r>
            <a:endParaRPr lang="ru-RU" sz="2400" b="1" dirty="0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  <a:tabLst>
                <a:tab pos="5292725" algn="l"/>
              </a:tabLst>
            </a:pPr>
            <a:r>
              <a:rPr lang="ru-RU" sz="2400" b="1" dirty="0" smtClean="0">
                <a:cs typeface="Arial" pitchFamily="34" charset="0"/>
              </a:rPr>
              <a:t>Стоимость газовой горелки </a:t>
            </a:r>
            <a:r>
              <a:rPr lang="ru-RU" sz="2400" b="1" dirty="0" smtClean="0">
                <a:cs typeface="Arial" pitchFamily="34" charset="0"/>
              </a:rPr>
              <a:t>	–   300 </a:t>
            </a:r>
            <a:r>
              <a:rPr lang="ru-RU" sz="2400" b="1" dirty="0" smtClean="0">
                <a:cs typeface="Arial" pitchFamily="34" charset="0"/>
              </a:rPr>
              <a:t>тыс. Р</a:t>
            </a:r>
          </a:p>
          <a:p>
            <a:pPr marL="342900" indent="-342900">
              <a:buFont typeface="Wingdings" pitchFamily="2" charset="2"/>
              <a:buChar char="ü"/>
              <a:tabLst>
                <a:tab pos="5292725" algn="l"/>
              </a:tabLst>
            </a:pPr>
            <a:r>
              <a:rPr lang="ru-RU" sz="2400" b="1" dirty="0" smtClean="0">
                <a:cs typeface="Arial" pitchFamily="34" charset="0"/>
              </a:rPr>
              <a:t>Средняя стоимость проектных </a:t>
            </a:r>
            <a:r>
              <a:rPr lang="ru-RU" sz="2400" b="1" dirty="0" smtClean="0">
                <a:cs typeface="Arial" pitchFamily="34" charset="0"/>
              </a:rPr>
              <a:t>работ	–   360 </a:t>
            </a:r>
            <a:r>
              <a:rPr lang="ru-RU" sz="2400" b="1" dirty="0" smtClean="0">
                <a:cs typeface="Arial" pitchFamily="34" charset="0"/>
              </a:rPr>
              <a:t>тыс.</a:t>
            </a:r>
            <a:r>
              <a:rPr lang="ru-RU" sz="2400" b="1" dirty="0">
                <a:cs typeface="Arial" pitchFamily="34" charset="0"/>
              </a:rPr>
              <a:t> Р</a:t>
            </a:r>
          </a:p>
          <a:p>
            <a:pPr marL="342900" indent="-342900">
              <a:buFont typeface="Wingdings" pitchFamily="2" charset="2"/>
              <a:buChar char="ü"/>
              <a:tabLst>
                <a:tab pos="5292725" algn="l"/>
              </a:tabLst>
            </a:pPr>
            <a:r>
              <a:rPr lang="ru-RU" sz="2400" b="1" dirty="0" smtClean="0">
                <a:cs typeface="Arial" pitchFamily="34" charset="0"/>
              </a:rPr>
              <a:t>Государственная экспертиза </a:t>
            </a:r>
          </a:p>
          <a:p>
            <a:pPr>
              <a:tabLst>
                <a:tab pos="5292725" algn="l"/>
              </a:tabLst>
            </a:pPr>
            <a:r>
              <a:rPr lang="ru-RU" sz="2400" b="1" dirty="0" smtClean="0">
                <a:cs typeface="Arial" pitchFamily="34" charset="0"/>
              </a:rPr>
              <a:t>     промышленной </a:t>
            </a:r>
            <a:r>
              <a:rPr lang="ru-RU" sz="2400" b="1" dirty="0" smtClean="0">
                <a:cs typeface="Arial" pitchFamily="34" charset="0"/>
              </a:rPr>
              <a:t>безопасности	–     60 </a:t>
            </a:r>
            <a:r>
              <a:rPr lang="ru-RU" sz="2400" b="1" dirty="0" smtClean="0">
                <a:cs typeface="Arial" pitchFamily="34" charset="0"/>
              </a:rPr>
              <a:t>тыс.</a:t>
            </a:r>
            <a:r>
              <a:rPr lang="ru-RU" sz="2400" b="1" dirty="0">
                <a:cs typeface="Arial" pitchFamily="34" charset="0"/>
              </a:rPr>
              <a:t> Р</a:t>
            </a:r>
          </a:p>
          <a:p>
            <a:pPr marL="342900" indent="-342900">
              <a:buFont typeface="Wingdings" pitchFamily="2" charset="2"/>
              <a:buChar char="ü"/>
              <a:tabLst>
                <a:tab pos="5292725" algn="l"/>
              </a:tabLst>
            </a:pPr>
            <a:r>
              <a:rPr lang="ru-RU" sz="2400" b="1" dirty="0" smtClean="0">
                <a:cs typeface="Arial" pitchFamily="34" charset="0"/>
              </a:rPr>
              <a:t>Монтажные </a:t>
            </a:r>
            <a:r>
              <a:rPr lang="ru-RU" sz="2400" b="1" dirty="0" smtClean="0">
                <a:cs typeface="Arial" pitchFamily="34" charset="0"/>
              </a:rPr>
              <a:t>работы	–   400 </a:t>
            </a:r>
            <a:r>
              <a:rPr lang="ru-RU" sz="2400" b="1" dirty="0" smtClean="0">
                <a:cs typeface="Arial" pitchFamily="34" charset="0"/>
              </a:rPr>
              <a:t>тыс.</a:t>
            </a:r>
            <a:r>
              <a:rPr lang="ru-RU" sz="2400" b="1" dirty="0">
                <a:cs typeface="Arial" pitchFamily="34" charset="0"/>
              </a:rPr>
              <a:t> Р</a:t>
            </a:r>
          </a:p>
          <a:p>
            <a:endParaRPr lang="ru-RU" sz="2400" b="1" dirty="0" smtClean="0">
              <a:cs typeface="Arial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lang="ru-RU" sz="2600" b="1" dirty="0" smtClean="0">
                <a:cs typeface="Arial" pitchFamily="34" charset="0"/>
              </a:rPr>
              <a:t>Итого на переоборудование </a:t>
            </a:r>
          </a:p>
          <a:p>
            <a:r>
              <a:rPr lang="ru-RU" sz="2600" b="1" dirty="0">
                <a:cs typeface="Arial" pitchFamily="34" charset="0"/>
              </a:rPr>
              <a:t> </a:t>
            </a:r>
            <a:r>
              <a:rPr lang="ru-RU" sz="2600" b="1" dirty="0" smtClean="0">
                <a:cs typeface="Arial" pitchFamily="34" charset="0"/>
              </a:rPr>
              <a:t>   зерносушилки на </a:t>
            </a:r>
            <a:r>
              <a:rPr lang="ru-RU" sz="2600" b="1" dirty="0" err="1" smtClean="0">
                <a:cs typeface="Arial" pitchFamily="34" charset="0"/>
              </a:rPr>
              <a:t>СПГ</a:t>
            </a:r>
            <a:r>
              <a:rPr lang="ru-RU" sz="2600" b="1" dirty="0" smtClean="0">
                <a:cs typeface="Arial" pitchFamily="34" charset="0"/>
              </a:rPr>
              <a:t>                         – 4,42 млн.</a:t>
            </a:r>
            <a:r>
              <a:rPr lang="ru-RU" sz="2600" b="1" dirty="0">
                <a:cs typeface="Arial" pitchFamily="34" charset="0"/>
              </a:rPr>
              <a:t> </a:t>
            </a:r>
            <a:r>
              <a:rPr lang="ru-RU" sz="2600" b="1" dirty="0" smtClean="0">
                <a:cs typeface="Arial" pitchFamily="34" charset="0"/>
              </a:rPr>
              <a:t>Р</a:t>
            </a:r>
            <a:endParaRPr lang="ru-RU" sz="2600" b="1" dirty="0"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6363" y="1643863"/>
            <a:ext cx="2768917" cy="1631216"/>
          </a:xfrm>
          <a:prstGeom prst="rect">
            <a:avLst/>
          </a:prstGeom>
          <a:solidFill>
            <a:srgbClr val="F2F8EE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cs typeface="Arial" pitchFamily="34" charset="0"/>
              </a:rPr>
              <a:t>Цены на </a:t>
            </a:r>
            <a:r>
              <a:rPr lang="ru-RU" sz="2000" b="1" dirty="0" err="1" smtClean="0">
                <a:cs typeface="Arial" pitchFamily="34" charset="0"/>
              </a:rPr>
              <a:t>криоемкости</a:t>
            </a:r>
            <a:r>
              <a:rPr lang="ru-RU" sz="2000" b="1" dirty="0" smtClean="0">
                <a:cs typeface="Arial" pitchFamily="34" charset="0"/>
              </a:rPr>
              <a:t>:</a:t>
            </a:r>
            <a:endParaRPr lang="ru-RU" sz="2000" b="1" dirty="0">
              <a:cs typeface="Arial" pitchFamily="34" charset="0"/>
            </a:endParaRPr>
          </a:p>
          <a:p>
            <a:pPr marL="342900" indent="-342900">
              <a:buFontTx/>
              <a:buChar char="-"/>
              <a:tabLst>
                <a:tab pos="182563" algn="l"/>
              </a:tabLst>
            </a:pPr>
            <a:r>
              <a:rPr lang="ru-RU" sz="2000" b="1" dirty="0" smtClean="0">
                <a:cs typeface="Arial" pitchFamily="34" charset="0"/>
              </a:rPr>
              <a:t>2 </a:t>
            </a:r>
            <a:r>
              <a:rPr lang="ru-RU" sz="2000" b="1" dirty="0">
                <a:cs typeface="Arial" pitchFamily="34" charset="0"/>
              </a:rPr>
              <a:t>м</a:t>
            </a:r>
            <a:r>
              <a:rPr lang="ru-RU" sz="2000" b="1" baseline="30000" dirty="0">
                <a:cs typeface="Arial" pitchFamily="34" charset="0"/>
              </a:rPr>
              <a:t>3</a:t>
            </a:r>
            <a:r>
              <a:rPr lang="ru-RU" sz="2000" b="1" dirty="0">
                <a:cs typeface="Arial" pitchFamily="34" charset="0"/>
              </a:rPr>
              <a:t> -  2,2 </a:t>
            </a:r>
            <a:r>
              <a:rPr lang="ru-RU" sz="2000" b="1" dirty="0" smtClean="0">
                <a:cs typeface="Arial" pitchFamily="34" charset="0"/>
              </a:rPr>
              <a:t>млн Р </a:t>
            </a:r>
            <a:endParaRPr lang="ru-RU" sz="2000" b="1" dirty="0" smtClean="0">
              <a:cs typeface="Arial" pitchFamily="34" charset="0"/>
            </a:endParaRPr>
          </a:p>
          <a:p>
            <a:pPr marL="342900" indent="-342900">
              <a:buFontTx/>
              <a:buChar char="-"/>
              <a:tabLst>
                <a:tab pos="182563" algn="l"/>
              </a:tabLst>
            </a:pPr>
            <a:r>
              <a:rPr lang="ru-RU" sz="2000" b="1" dirty="0" smtClean="0">
                <a:cs typeface="Arial" pitchFamily="34" charset="0"/>
              </a:rPr>
              <a:t>3 </a:t>
            </a:r>
            <a:r>
              <a:rPr lang="ru-RU" sz="2000" b="1" dirty="0">
                <a:cs typeface="Arial" pitchFamily="34" charset="0"/>
              </a:rPr>
              <a:t>м</a:t>
            </a:r>
            <a:r>
              <a:rPr lang="ru-RU" sz="2000" b="1" baseline="30000" dirty="0">
                <a:cs typeface="Arial" pitchFamily="34" charset="0"/>
              </a:rPr>
              <a:t>3</a:t>
            </a:r>
            <a:r>
              <a:rPr lang="ru-RU" sz="2000" b="1" dirty="0">
                <a:cs typeface="Arial" pitchFamily="34" charset="0"/>
              </a:rPr>
              <a:t> -  2,3 </a:t>
            </a:r>
            <a:r>
              <a:rPr lang="ru-RU" sz="2000" b="1" dirty="0" smtClean="0">
                <a:cs typeface="Arial" pitchFamily="34" charset="0"/>
              </a:rPr>
              <a:t>млн Р </a:t>
            </a:r>
            <a:endParaRPr lang="ru-RU" sz="2000" b="1" dirty="0" smtClean="0">
              <a:cs typeface="Arial" pitchFamily="34" charset="0"/>
            </a:endParaRPr>
          </a:p>
          <a:p>
            <a:pPr marL="342900" indent="-342900">
              <a:buFontTx/>
              <a:buChar char="-"/>
              <a:tabLst>
                <a:tab pos="182563" algn="l"/>
              </a:tabLst>
            </a:pPr>
            <a:r>
              <a:rPr lang="ru-RU" sz="2000" b="1" dirty="0" smtClean="0">
                <a:cs typeface="Arial" pitchFamily="34" charset="0"/>
              </a:rPr>
              <a:t>5 </a:t>
            </a:r>
            <a:r>
              <a:rPr lang="ru-RU" sz="2000" b="1" dirty="0">
                <a:cs typeface="Arial" pitchFamily="34" charset="0"/>
              </a:rPr>
              <a:t>м</a:t>
            </a:r>
            <a:r>
              <a:rPr lang="ru-RU" sz="2000" b="1" baseline="30000" dirty="0">
                <a:cs typeface="Arial" pitchFamily="34" charset="0"/>
              </a:rPr>
              <a:t>3</a:t>
            </a:r>
            <a:r>
              <a:rPr lang="ru-RU" sz="2000" b="1" dirty="0">
                <a:cs typeface="Arial" pitchFamily="34" charset="0"/>
              </a:rPr>
              <a:t> -  2,8 </a:t>
            </a:r>
            <a:r>
              <a:rPr lang="ru-RU" sz="2000" b="1" dirty="0" smtClean="0">
                <a:cs typeface="Arial" pitchFamily="34" charset="0"/>
              </a:rPr>
              <a:t>млн Р</a:t>
            </a:r>
            <a:endParaRPr lang="ru-RU" sz="2000" b="1" dirty="0" smtClean="0">
              <a:cs typeface="Arial" pitchFamily="34" charset="0"/>
            </a:endParaRPr>
          </a:p>
          <a:p>
            <a:pPr marL="342900" indent="-342900">
              <a:buFontTx/>
              <a:buChar char="-"/>
              <a:tabLst>
                <a:tab pos="182563" algn="l"/>
              </a:tabLst>
            </a:pPr>
            <a:r>
              <a:rPr lang="ru-RU" sz="2000" b="1" dirty="0" smtClean="0">
                <a:cs typeface="Arial" pitchFamily="34" charset="0"/>
              </a:rPr>
              <a:t>8 </a:t>
            </a:r>
            <a:r>
              <a:rPr lang="ru-RU" sz="2000" b="1" dirty="0">
                <a:cs typeface="Arial" pitchFamily="34" charset="0"/>
              </a:rPr>
              <a:t>м</a:t>
            </a:r>
            <a:r>
              <a:rPr lang="ru-RU" sz="2000" b="1" baseline="30000" dirty="0">
                <a:cs typeface="Arial" pitchFamily="34" charset="0"/>
              </a:rPr>
              <a:t>3</a:t>
            </a:r>
            <a:r>
              <a:rPr lang="ru-RU" sz="2000" b="1" dirty="0">
                <a:cs typeface="Arial" pitchFamily="34" charset="0"/>
              </a:rPr>
              <a:t> -  3,3 </a:t>
            </a:r>
            <a:r>
              <a:rPr lang="ru-RU" sz="2000" b="1" dirty="0" smtClean="0">
                <a:cs typeface="Arial" pitchFamily="34" charset="0"/>
              </a:rPr>
              <a:t>млн Р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55057" y="6579300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9760" y="2357120"/>
            <a:ext cx="317808" cy="1788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89760" y="4457843"/>
            <a:ext cx="8696960" cy="33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89760" y="2019443"/>
            <a:ext cx="8696960" cy="33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2960" y="984285"/>
            <a:ext cx="11369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ОКУПАЕМОСТЬ КРИООБОРУДОВАНИЯ 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 ПРИМЕРЕ ООО «ГИГАНТ» ТУКАЕВСКОГО РАЙОНА </a:t>
            </a:r>
            <a:endParaRPr lang="ru-RU" sz="26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9760" y="2009283"/>
            <a:ext cx="9093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Средний расход зерносушилки </a:t>
            </a:r>
            <a:r>
              <a:rPr lang="ru-RU" sz="2000" b="1" dirty="0" smtClean="0"/>
              <a:t> в </a:t>
            </a:r>
            <a:r>
              <a:rPr lang="ru-RU" sz="2000" b="1" dirty="0"/>
              <a:t>сезон 60 </a:t>
            </a:r>
            <a:r>
              <a:rPr lang="ru-RU" sz="2000" b="1" dirty="0" err="1" smtClean="0"/>
              <a:t>тыс.л</a:t>
            </a:r>
            <a:endParaRPr lang="ru-RU" sz="2000" b="1" dirty="0"/>
          </a:p>
          <a:p>
            <a:pPr>
              <a:tabLst>
                <a:tab pos="4754563" algn="l"/>
              </a:tabLst>
            </a:pPr>
            <a:r>
              <a:rPr lang="ru-RU" sz="2000" b="1" dirty="0"/>
              <a:t>1. </a:t>
            </a:r>
            <a:r>
              <a:rPr lang="ru-RU" sz="2000" b="1" dirty="0" smtClean="0"/>
              <a:t> Дизтопливо 	60 </a:t>
            </a:r>
            <a:r>
              <a:rPr lang="ru-RU" sz="2000" b="1" dirty="0" err="1" smtClean="0"/>
              <a:t>тыс.л</a:t>
            </a:r>
            <a:r>
              <a:rPr lang="ru-RU" sz="2000" b="1" dirty="0" smtClean="0"/>
              <a:t> х </a:t>
            </a:r>
            <a:r>
              <a:rPr lang="ru-RU" sz="2000" b="1" dirty="0"/>
              <a:t>45 </a:t>
            </a:r>
            <a:r>
              <a:rPr lang="ru-RU" sz="2000" b="1" dirty="0" smtClean="0"/>
              <a:t>Р/л	= </a:t>
            </a:r>
            <a:r>
              <a:rPr lang="ru-RU" sz="2000" b="1" dirty="0"/>
              <a:t>2,7 </a:t>
            </a:r>
            <a:r>
              <a:rPr lang="ru-RU" sz="2000" b="1" dirty="0" smtClean="0"/>
              <a:t>млн Р</a:t>
            </a:r>
            <a:endParaRPr lang="ru-RU" sz="2000" b="1" dirty="0"/>
          </a:p>
          <a:p>
            <a:pPr>
              <a:tabLst>
                <a:tab pos="4754563" algn="l"/>
              </a:tabLst>
            </a:pPr>
            <a:r>
              <a:rPr lang="ru-RU" sz="2000" b="1" dirty="0"/>
              <a:t>2. </a:t>
            </a:r>
            <a:r>
              <a:rPr lang="ru-RU" sz="2000" b="1" dirty="0" smtClean="0"/>
              <a:t> Взамен </a:t>
            </a:r>
            <a:r>
              <a:rPr lang="ru-RU" sz="2000" b="1" dirty="0"/>
              <a:t>ДТ расход СПГ </a:t>
            </a:r>
            <a:r>
              <a:rPr lang="ru-RU" sz="2000" b="1" dirty="0" smtClean="0"/>
              <a:t> </a:t>
            </a:r>
            <a:r>
              <a:rPr lang="ru-RU" sz="2000" b="1" dirty="0" smtClean="0"/>
              <a:t>	66 </a:t>
            </a:r>
            <a:r>
              <a:rPr lang="ru-RU" sz="2000" b="1" dirty="0" err="1" smtClean="0"/>
              <a:t>тыс.л</a:t>
            </a:r>
            <a:r>
              <a:rPr lang="ru-RU" sz="2000" b="1" dirty="0" smtClean="0"/>
              <a:t> </a:t>
            </a:r>
            <a:r>
              <a:rPr lang="ru-RU" sz="2000" b="1" dirty="0"/>
              <a:t>х 20 </a:t>
            </a:r>
            <a:r>
              <a:rPr lang="ru-RU" sz="2000" b="1" dirty="0" smtClean="0"/>
              <a:t>Р/л </a:t>
            </a:r>
            <a:r>
              <a:rPr lang="ru-RU" sz="2000" b="1" dirty="0"/>
              <a:t>= 1,32 </a:t>
            </a:r>
            <a:r>
              <a:rPr lang="ru-RU" sz="2000" b="1" dirty="0" smtClean="0"/>
              <a:t>млн Р</a:t>
            </a:r>
            <a:endParaRPr lang="ru-RU" sz="2000" b="1" dirty="0"/>
          </a:p>
          <a:p>
            <a:pPr>
              <a:tabLst>
                <a:tab pos="4754563" algn="l"/>
              </a:tabLst>
            </a:pPr>
            <a:r>
              <a:rPr lang="ru-RU" sz="2000" b="1" dirty="0" smtClean="0"/>
              <a:t>    </a:t>
            </a:r>
            <a:r>
              <a:rPr lang="ru-RU" sz="2000" b="1" dirty="0" smtClean="0"/>
              <a:t> Экономия</a:t>
            </a:r>
            <a:r>
              <a:rPr lang="ru-RU" sz="2000" b="1" dirty="0"/>
              <a:t>: </a:t>
            </a:r>
            <a:r>
              <a:rPr lang="ru-RU" sz="2000" b="1" dirty="0" smtClean="0"/>
              <a:t>	2,7 млн Р </a:t>
            </a:r>
            <a:r>
              <a:rPr lang="ru-RU" sz="2000" b="1" dirty="0"/>
              <a:t>– 1,32 </a:t>
            </a:r>
            <a:r>
              <a:rPr lang="ru-RU" sz="2000" b="1" dirty="0" smtClean="0"/>
              <a:t>млн Р</a:t>
            </a:r>
            <a:r>
              <a:rPr lang="ru-RU" sz="2000" b="1" dirty="0"/>
              <a:t> </a:t>
            </a:r>
            <a:r>
              <a:rPr lang="ru-RU" sz="2000" b="1" dirty="0" smtClean="0"/>
              <a:t>= </a:t>
            </a:r>
            <a:r>
              <a:rPr lang="ru-RU" sz="2000" b="1" dirty="0" smtClean="0"/>
              <a:t>1,38 </a:t>
            </a:r>
            <a:r>
              <a:rPr lang="ru-RU" sz="2000" b="1" dirty="0" smtClean="0"/>
              <a:t>млн Р</a:t>
            </a:r>
            <a:endParaRPr lang="ru-RU" sz="2000" b="1" dirty="0"/>
          </a:p>
          <a:p>
            <a:pPr>
              <a:tabLst>
                <a:tab pos="4754563" algn="l"/>
              </a:tabLst>
            </a:pPr>
            <a:r>
              <a:rPr lang="ru-RU" sz="2000" b="1" dirty="0"/>
              <a:t>3. </a:t>
            </a:r>
            <a:r>
              <a:rPr lang="ru-RU" sz="2000" b="1" dirty="0" smtClean="0"/>
              <a:t> Окупаемость </a:t>
            </a:r>
            <a:r>
              <a:rPr lang="ru-RU" sz="2000" b="1" dirty="0"/>
              <a:t>зерносушилки </a:t>
            </a:r>
            <a:r>
              <a:rPr lang="ru-RU" sz="2000" b="1" dirty="0" smtClean="0"/>
              <a:t>	4,42 млн Р </a:t>
            </a:r>
            <a:r>
              <a:rPr lang="ru-RU" sz="2000" b="1" dirty="0"/>
              <a:t>: 1,38 </a:t>
            </a:r>
            <a:r>
              <a:rPr lang="ru-RU" sz="2000" b="1" dirty="0" smtClean="0"/>
              <a:t>млн Р </a:t>
            </a:r>
            <a:r>
              <a:rPr lang="ru-RU" sz="2000" b="1" dirty="0"/>
              <a:t>= 3 </a:t>
            </a:r>
            <a:r>
              <a:rPr lang="ru-RU" sz="2000" b="1" dirty="0" smtClean="0"/>
              <a:t>сезона</a:t>
            </a:r>
            <a:endParaRPr lang="ru-RU" sz="2000" b="1" dirty="0"/>
          </a:p>
          <a:p>
            <a:pPr>
              <a:tabLst>
                <a:tab pos="4754563" algn="l"/>
              </a:tabLst>
            </a:pPr>
            <a:r>
              <a:rPr lang="ru-RU" sz="2000" b="1" dirty="0"/>
              <a:t>4. </a:t>
            </a:r>
            <a:r>
              <a:rPr lang="ru-RU" sz="2000" b="1" dirty="0" smtClean="0"/>
              <a:t> Окупаемость </a:t>
            </a:r>
            <a:r>
              <a:rPr lang="ru-RU" sz="2000" b="1" dirty="0"/>
              <a:t>зерносушилки с учетом субсидий по схеме «40*60» </a:t>
            </a:r>
            <a:br>
              <a:rPr lang="ru-RU" sz="2000" b="1" dirty="0"/>
            </a:br>
            <a:r>
              <a:rPr lang="ru-RU" sz="2000" b="1" dirty="0" smtClean="0"/>
              <a:t>    </a:t>
            </a:r>
            <a:r>
              <a:rPr lang="ru-RU" sz="2000" b="1" dirty="0" smtClean="0"/>
              <a:t> 2,652 млн Р: </a:t>
            </a:r>
            <a:r>
              <a:rPr lang="ru-RU" sz="2000" b="1" dirty="0"/>
              <a:t>1,38 </a:t>
            </a:r>
            <a:r>
              <a:rPr lang="ru-RU" sz="2000" b="1" dirty="0" smtClean="0"/>
              <a:t>млн Р </a:t>
            </a:r>
            <a:r>
              <a:rPr lang="ru-RU" sz="2000" b="1" dirty="0"/>
              <a:t>= 1,9 сезона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 smtClean="0"/>
              <a:t>Кроме </a:t>
            </a:r>
            <a:r>
              <a:rPr lang="ru-RU" sz="2000" b="1" dirty="0"/>
              <a:t>того имеется потребность отопления доильного зала:</a:t>
            </a:r>
          </a:p>
          <a:p>
            <a:r>
              <a:rPr lang="ru-RU" sz="2000" b="1" dirty="0"/>
              <a:t>18 кВт х 24 часа = 432 </a:t>
            </a:r>
            <a:r>
              <a:rPr lang="ru-RU" sz="2000" b="1" dirty="0" err="1"/>
              <a:t>кВт.ч</a:t>
            </a:r>
            <a:r>
              <a:rPr lang="ru-RU" sz="2000" b="1" dirty="0"/>
              <a:t>. х 150 </a:t>
            </a:r>
            <a:r>
              <a:rPr lang="ru-RU" sz="2000" b="1" dirty="0" err="1" smtClean="0"/>
              <a:t>дн</a:t>
            </a:r>
            <a:r>
              <a:rPr lang="ru-RU" sz="2000" b="1" dirty="0" smtClean="0"/>
              <a:t> </a:t>
            </a:r>
            <a:r>
              <a:rPr lang="ru-RU" sz="2000" b="1" dirty="0"/>
              <a:t>= 65 </a:t>
            </a:r>
            <a:r>
              <a:rPr lang="ru-RU" sz="2000" b="1" dirty="0" err="1"/>
              <a:t>тыс.кВт</a:t>
            </a:r>
            <a:r>
              <a:rPr lang="ru-RU" sz="2000" b="1" dirty="0"/>
              <a:t>. х 7 </a:t>
            </a:r>
            <a:r>
              <a:rPr lang="ru-RU" sz="2000" b="1" dirty="0" smtClean="0"/>
              <a:t>Р </a:t>
            </a:r>
            <a:r>
              <a:rPr lang="ru-RU" sz="2000" b="1" dirty="0"/>
              <a:t>= 455 тыс</a:t>
            </a:r>
            <a:r>
              <a:rPr lang="ru-RU" sz="2000" b="1" dirty="0" smtClean="0"/>
              <a:t>. Р </a:t>
            </a:r>
            <a:endParaRPr lang="ru-RU" sz="2000" b="1" dirty="0" smtClean="0"/>
          </a:p>
          <a:p>
            <a:r>
              <a:rPr lang="ru-RU" sz="2000" b="1" dirty="0" smtClean="0"/>
              <a:t>Электроэнергия 1 </a:t>
            </a:r>
            <a:r>
              <a:rPr lang="ru-RU" sz="2000" b="1" dirty="0"/>
              <a:t>м</a:t>
            </a:r>
            <a:r>
              <a:rPr lang="ru-RU" sz="2000" b="1" baseline="30000" dirty="0"/>
              <a:t>3 </a:t>
            </a:r>
            <a:r>
              <a:rPr lang="ru-RU" sz="2000" b="1" dirty="0" err="1"/>
              <a:t>СПГ</a:t>
            </a:r>
            <a:r>
              <a:rPr lang="ru-RU" sz="2000" b="1" dirty="0"/>
              <a:t> = 13,8 кВт</a:t>
            </a:r>
          </a:p>
          <a:p>
            <a:r>
              <a:rPr lang="ru-RU" sz="2000" b="1" dirty="0"/>
              <a:t>65 </a:t>
            </a:r>
            <a:r>
              <a:rPr lang="ru-RU" sz="2000" b="1" dirty="0" err="1"/>
              <a:t>тыс.кВт.ч</a:t>
            </a:r>
            <a:r>
              <a:rPr lang="ru-RU" sz="2000" b="1" dirty="0"/>
              <a:t>. </a:t>
            </a:r>
            <a:r>
              <a:rPr lang="ru-RU" sz="2000" b="1" dirty="0" err="1"/>
              <a:t>эл.эн</a:t>
            </a:r>
            <a:r>
              <a:rPr lang="ru-RU" sz="2000" b="1" dirty="0"/>
              <a:t>. : 13,8 кВт = 4 710 м</a:t>
            </a:r>
            <a:r>
              <a:rPr lang="ru-RU" sz="2000" b="1" baseline="30000" dirty="0"/>
              <a:t>3 </a:t>
            </a:r>
            <a:r>
              <a:rPr lang="ru-RU" sz="2000" b="1" dirty="0"/>
              <a:t>СПГ х 20 </a:t>
            </a:r>
            <a:r>
              <a:rPr lang="ru-RU" sz="2000" b="1" dirty="0" smtClean="0"/>
              <a:t>Р м</a:t>
            </a:r>
            <a:r>
              <a:rPr lang="ru-RU" sz="2000" b="1" baseline="30000" dirty="0" smtClean="0"/>
              <a:t>3 </a:t>
            </a:r>
            <a:r>
              <a:rPr lang="ru-RU" sz="2000" b="1" dirty="0"/>
              <a:t>газ = 94 тыс</a:t>
            </a:r>
            <a:r>
              <a:rPr lang="ru-RU" sz="2000" b="1" dirty="0" smtClean="0"/>
              <a:t>. Р</a:t>
            </a:r>
            <a:endParaRPr lang="ru-RU" sz="2000" b="1" dirty="0"/>
          </a:p>
          <a:p>
            <a:r>
              <a:rPr lang="ru-RU" sz="2000" b="1" i="1" dirty="0"/>
              <a:t>(стоимость </a:t>
            </a:r>
            <a:r>
              <a:rPr lang="ru-RU" sz="2000" b="1" i="1" dirty="0" err="1"/>
              <a:t>электроводонагревателя</a:t>
            </a:r>
            <a:r>
              <a:rPr lang="ru-RU" sz="2000" b="1" i="1" dirty="0"/>
              <a:t> и газовой колонки идентичны)</a:t>
            </a:r>
            <a:endParaRPr lang="ru-RU" sz="2000" b="1" dirty="0"/>
          </a:p>
          <a:p>
            <a:r>
              <a:rPr lang="ru-RU" sz="2000" b="1" dirty="0"/>
              <a:t>Экономия на доильном зале 455 – 94 = 361 тыс</a:t>
            </a:r>
            <a:r>
              <a:rPr lang="ru-RU" sz="2000" b="1" dirty="0" smtClean="0"/>
              <a:t>. Р</a:t>
            </a:r>
            <a:endParaRPr lang="ru-RU" sz="2000" b="1" dirty="0"/>
          </a:p>
          <a:p>
            <a:r>
              <a:rPr lang="ru-RU" sz="2000" b="1" dirty="0"/>
              <a:t>Окупаемость по году 2,652 </a:t>
            </a:r>
            <a:r>
              <a:rPr lang="ru-RU" sz="2000" b="1" dirty="0" smtClean="0"/>
              <a:t>млн Р </a:t>
            </a:r>
            <a:r>
              <a:rPr lang="ru-RU" sz="2000" b="1" dirty="0"/>
              <a:t>: (1,38 + </a:t>
            </a:r>
            <a:r>
              <a:rPr lang="ru-RU" sz="2000" b="1" dirty="0" smtClean="0"/>
              <a:t>0,361) </a:t>
            </a:r>
            <a:r>
              <a:rPr lang="ru-RU" sz="2000" b="1" dirty="0"/>
              <a:t>= 1,5 </a:t>
            </a:r>
            <a:r>
              <a:rPr lang="ru-RU" sz="2000" b="1" dirty="0" smtClean="0"/>
              <a:t>года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55057" y="6579300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8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8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39119</TotalTime>
  <Words>847</Words>
  <Application>Microsoft Office PowerPoint</Application>
  <PresentationFormat>Произвольный</PresentationFormat>
  <Paragraphs>666</Paragraphs>
  <Slides>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1_Тема Office</vt:lpstr>
      <vt:lpstr>16_Firm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Holopov</dc:creator>
  <cp:lastModifiedBy>Строева Катя</cp:lastModifiedBy>
  <cp:revision>6915</cp:revision>
  <cp:lastPrinted>2020-04-17T06:37:59Z</cp:lastPrinted>
  <dcterms:created xsi:type="dcterms:W3CDTF">2017-01-20T06:03:46Z</dcterms:created>
  <dcterms:modified xsi:type="dcterms:W3CDTF">2020-04-22T06:38:09Z</dcterms:modified>
</cp:coreProperties>
</file>